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6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772816"/>
            <a:ext cx="7484368" cy="1470025"/>
          </a:xfrm>
        </p:spPr>
        <p:txBody>
          <a:bodyPr/>
          <a:lstStyle>
            <a:lvl1pPr>
              <a:defRPr b="1">
                <a:solidFill>
                  <a:schemeClr val="bg2">
                    <a:lumMod val="10000"/>
                  </a:schemeClr>
                </a:solidFill>
                <a:latin typeface="Century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328498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25000"/>
                  </a:schemeClr>
                </a:solidFill>
                <a:latin typeface="Century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4DED6-26F4-4066-9289-09CCB13111D5}" type="datetimeFigureOut">
              <a:rPr lang="ru-RU"/>
              <a:pPr>
                <a:defRPr/>
              </a:pPr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8EF49-72BB-4B4D-8F02-693160F2B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13672-EB29-47CA-976C-B7931DD3C61A}" type="datetimeFigureOut">
              <a:rPr lang="ru-RU"/>
              <a:pPr>
                <a:defRPr/>
              </a:pPr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F0A01-BEA8-4CF0-8590-78B0622A1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F0C74-D194-40F3-B356-7CA1DD185ED8}" type="datetimeFigureOut">
              <a:rPr lang="ru-RU"/>
              <a:pPr>
                <a:defRPr/>
              </a:pPr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A7C29-C9EB-4701-9E61-09E888657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9C3AE-9467-4E2F-B5EC-C69EAD495BFF}" type="datetimeFigureOut">
              <a:rPr lang="ru-RU"/>
              <a:pPr>
                <a:defRPr/>
              </a:pPr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5267D-B52A-47A1-A9BD-6865068058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344AC-A607-430D-9A33-B13F732FFC6C}" type="datetimeFigureOut">
              <a:rPr lang="ru-RU"/>
              <a:pPr>
                <a:defRPr/>
              </a:pPr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5C5D3-7501-4B97-84BB-D6906873DB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BFFF2-CEC3-406E-AFD5-A64B57A9643D}" type="datetimeFigureOut">
              <a:rPr lang="ru-RU"/>
              <a:pPr>
                <a:defRPr/>
              </a:pPr>
              <a:t>31.03.2019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BCB2F-F543-428C-8C0A-5FB2C3D8DE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EE6F4-31AE-4014-94CF-BF7393CFA784}" type="datetimeFigureOut">
              <a:rPr lang="ru-RU"/>
              <a:pPr>
                <a:defRPr/>
              </a:pPr>
              <a:t>31.03.2019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ECABF-07EC-4796-BF2F-604F162B8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A5CF6-4F31-4A88-A748-4315709D569C}" type="datetimeFigureOut">
              <a:rPr lang="ru-RU"/>
              <a:pPr>
                <a:defRPr/>
              </a:pPr>
              <a:t>31.03.2019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A3259-4F78-4D71-B9B4-256709D7AD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7825D-D2B1-46C9-80A2-5235A9D4202F}" type="datetimeFigureOut">
              <a:rPr lang="ru-RU"/>
              <a:pPr>
                <a:defRPr/>
              </a:pPr>
              <a:t>31.03.2019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B17CE-EB60-4D5C-8D13-E6C50F99E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82DCE-BB5E-47FB-8376-261886E93815}" type="datetimeFigureOut">
              <a:rPr lang="ru-RU"/>
              <a:pPr>
                <a:defRPr/>
              </a:pPr>
              <a:t>31.03.2019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8423F-B51D-4E47-B64E-538A155282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C6647-20A6-4A3A-BD0D-77E66977060E}" type="datetimeFigureOut">
              <a:rPr lang="ru-RU"/>
              <a:pPr>
                <a:defRPr/>
              </a:pPr>
              <a:t>31.03.2019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B99D7-13D8-41D0-95FB-A4E4A3BFDB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4763" y="0"/>
            <a:ext cx="34972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619250" y="1600200"/>
            <a:ext cx="70675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B0203A-1016-4118-BEB4-7160A340CF68}" type="datetimeFigureOut">
              <a:rPr lang="ru-RU"/>
              <a:pPr>
                <a:defRPr/>
              </a:pPr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CF5556-73FA-45BD-A483-619D43ED2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i="1" kern="1200">
          <a:solidFill>
            <a:srgbClr val="1E1C11"/>
          </a:solidFill>
          <a:latin typeface="Century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entury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entury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entury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660525" y="1500174"/>
            <a:ext cx="7483475" cy="3714776"/>
          </a:xfrm>
        </p:spPr>
        <p:txBody>
          <a:bodyPr/>
          <a:lstStyle/>
          <a:p>
            <a:r>
              <a:rPr lang="ru-RU" b="0" i="0" dirty="0" smtClean="0"/>
              <a:t>Здоровьесберегающая среда как средство оптимизации сопровождения </a:t>
            </a:r>
            <a:br>
              <a:rPr lang="ru-RU" b="0" i="0" dirty="0" smtClean="0"/>
            </a:br>
            <a:r>
              <a:rPr lang="ru-RU" b="0" i="0" dirty="0" smtClean="0"/>
              <a:t>детей с ОВЗ</a:t>
            </a:r>
            <a:endParaRPr lang="ru-RU" dirty="0" smtClean="0">
              <a:solidFill>
                <a:srgbClr val="1E1C1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285728"/>
            <a:ext cx="6400800" cy="64294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Муниципальное автономное учреждение дошкольного образования «Детский сад №8» г.Ялуторовска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7215238" cy="3511552"/>
          </a:xfrm>
        </p:spPr>
        <p:txBody>
          <a:bodyPr/>
          <a:lstStyle/>
          <a:p>
            <a:r>
              <a:rPr lang="ru-RU" sz="3600" b="1" dirty="0" smtClean="0"/>
              <a:t>Цель: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создание модели оптимальной </a:t>
            </a:r>
            <a:r>
              <a:rPr lang="ru-RU" sz="3600" dirty="0" err="1" smtClean="0"/>
              <a:t>здоровьесберегающей</a:t>
            </a:r>
            <a:r>
              <a:rPr lang="ru-RU" sz="3600" dirty="0" smtClean="0"/>
              <a:t> среды в образовательных учреждениях </a:t>
            </a:r>
            <a:endParaRPr lang="ru-RU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Д с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357166"/>
            <a:ext cx="7286676" cy="6072230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</a:t>
            </a:r>
            <a:r>
              <a:rPr lang="ru-RU" sz="2800" b="1" i="1" dirty="0" smtClean="0"/>
              <a:t>Здоровьесберегающая среда  </a:t>
            </a:r>
            <a:r>
              <a:rPr lang="ru-RU" sz="2800" dirty="0" smtClean="0"/>
              <a:t>– </a:t>
            </a:r>
          </a:p>
          <a:p>
            <a:pPr>
              <a:buNone/>
            </a:pPr>
            <a:r>
              <a:rPr lang="ru-RU" sz="2800" dirty="0" smtClean="0"/>
              <a:t>   это здоровое психолого-педагогическое пространство в образовательном учреждении. Это совокупность условий, организуемых администрацией учреждений, всем педагогическим коллективом при обязательном участии самих воспитанников и их родителей с целью обеспечения охраны и укрепления здоровья детей, создания оптимальных условий для профессиональной деятельности педагогов.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764704"/>
            <a:ext cx="7067550" cy="5184576"/>
          </a:xfrm>
        </p:spPr>
        <p:txBody>
          <a:bodyPr/>
          <a:lstStyle/>
          <a:p>
            <a:r>
              <a:rPr lang="ru-RU" sz="2000" dirty="0" smtClean="0"/>
              <a:t>В МАУ ДО «Детский сад №8» воспитываются 323 ребенка, </a:t>
            </a:r>
            <a:r>
              <a:rPr lang="ru-RU" sz="2000" dirty="0"/>
              <a:t>и</a:t>
            </a:r>
            <a:r>
              <a:rPr lang="ru-RU" sz="2000" dirty="0" smtClean="0"/>
              <a:t>з них:</a:t>
            </a:r>
          </a:p>
          <a:p>
            <a:r>
              <a:rPr lang="ru-RU" sz="2000" dirty="0" smtClean="0"/>
              <a:t>34 ребенка с ОВЗ (10,5%), </a:t>
            </a:r>
            <a:r>
              <a:rPr lang="ru-RU" sz="2000" dirty="0"/>
              <a:t>в</a:t>
            </a:r>
            <a:r>
              <a:rPr lang="ru-RU" sz="2000" dirty="0" smtClean="0"/>
              <a:t> том числе 10 (3%) детей инвалидов</a:t>
            </a:r>
          </a:p>
          <a:p>
            <a:r>
              <a:rPr lang="ru-RU" sz="2000" dirty="0"/>
              <a:t>с</a:t>
            </a:r>
            <a:r>
              <a:rPr lang="ru-RU" sz="2000" dirty="0" smtClean="0"/>
              <a:t> нарушениями речи-207 (64</a:t>
            </a:r>
            <a:r>
              <a:rPr lang="ru-RU" sz="2000" smtClean="0"/>
              <a:t>%) детей</a:t>
            </a:r>
            <a:endParaRPr lang="ru-RU" sz="2000" dirty="0" smtClean="0"/>
          </a:p>
          <a:p>
            <a:r>
              <a:rPr lang="ru-RU" sz="2000" dirty="0"/>
              <a:t>с</a:t>
            </a:r>
            <a:r>
              <a:rPr lang="ru-RU" sz="2000" dirty="0" smtClean="0"/>
              <a:t> нарушениями зрения-9 (2,8 %) детей</a:t>
            </a:r>
          </a:p>
          <a:p>
            <a:r>
              <a:rPr lang="ru-RU" sz="2000" dirty="0"/>
              <a:t>с</a:t>
            </a:r>
            <a:r>
              <a:rPr lang="ru-RU" sz="2000" dirty="0" smtClean="0"/>
              <a:t> лор. заболеваниями -10 (3%)детей</a:t>
            </a:r>
          </a:p>
          <a:p>
            <a:r>
              <a:rPr lang="ru-RU" sz="2000" dirty="0"/>
              <a:t>с</a:t>
            </a:r>
            <a:r>
              <a:rPr lang="ru-RU" sz="2000" dirty="0" smtClean="0"/>
              <a:t> сердечно-сосудистыми -1 (0,3%)ребенок</a:t>
            </a:r>
          </a:p>
          <a:p>
            <a:r>
              <a:rPr lang="ru-RU" sz="2000" dirty="0"/>
              <a:t>с</a:t>
            </a:r>
            <a:r>
              <a:rPr lang="ru-RU" sz="2000" dirty="0" smtClean="0"/>
              <a:t> анемией  6 (1,9%) детей</a:t>
            </a:r>
          </a:p>
          <a:p>
            <a:r>
              <a:rPr lang="ru-RU" sz="2000" dirty="0"/>
              <a:t>с</a:t>
            </a:r>
            <a:r>
              <a:rPr lang="ru-RU" sz="2000" dirty="0" smtClean="0"/>
              <a:t> заболеваниями дыхательной системы-6(1,9%)детей</a:t>
            </a:r>
          </a:p>
          <a:p>
            <a:r>
              <a:rPr lang="ru-RU" sz="2000" dirty="0"/>
              <a:t>с</a:t>
            </a:r>
            <a:r>
              <a:rPr lang="ru-RU" sz="2000" dirty="0" smtClean="0"/>
              <a:t> ЗПР-4 (1,2%) ребенка</a:t>
            </a:r>
          </a:p>
          <a:p>
            <a:r>
              <a:rPr lang="ru-RU" sz="2000" dirty="0" smtClean="0"/>
              <a:t>с умственной отсталостью- 3 (0,9%) ребенка</a:t>
            </a:r>
          </a:p>
          <a:p>
            <a:r>
              <a:rPr lang="ru-RU" sz="2000" dirty="0" smtClean="0"/>
              <a:t>с расстройствами аутистического спектра -2 (0,6%)ребенка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единительная линия 22"/>
          <p:cNvCxnSpPr>
            <a:endCxn id="22" idx="7"/>
          </p:cNvCxnSpPr>
          <p:nvPr/>
        </p:nvCxnSpPr>
        <p:spPr>
          <a:xfrm rot="5400000">
            <a:off x="2113171" y="3190548"/>
            <a:ext cx="4769941" cy="67481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/>
        </p:nvGrpSpPr>
        <p:grpSpPr>
          <a:xfrm>
            <a:off x="285720" y="357166"/>
            <a:ext cx="8569325" cy="5745163"/>
            <a:chOff x="323850" y="333375"/>
            <a:chExt cx="8569325" cy="5745163"/>
          </a:xfrm>
        </p:grpSpPr>
        <p:sp>
          <p:nvSpPr>
            <p:cNvPr id="6" name="Овал 5"/>
            <p:cNvSpPr/>
            <p:nvPr/>
          </p:nvSpPr>
          <p:spPr>
            <a:xfrm>
              <a:off x="1979613" y="333375"/>
              <a:ext cx="5545137" cy="8636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 smtClean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 err="1" smtClean="0">
                  <a:solidFill>
                    <a:schemeClr val="tx1"/>
                  </a:solidFill>
                  <a:latin typeface="Century" pitchFamily="18" charset="0"/>
                </a:rPr>
                <a:t>Здоровьесберегающие</a:t>
              </a:r>
              <a:r>
                <a:rPr lang="ru-RU" sz="2000" b="1" dirty="0" smtClean="0">
                  <a:solidFill>
                    <a:schemeClr val="tx1"/>
                  </a:solidFill>
                  <a:latin typeface="Century" pitchFamily="18" charset="0"/>
                </a:rPr>
                <a:t> </a:t>
              </a:r>
              <a:endParaRPr lang="ru-RU" sz="2000" b="1" dirty="0">
                <a:solidFill>
                  <a:schemeClr val="tx1"/>
                </a:solidFill>
                <a:latin typeface="Century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chemeClr val="tx1"/>
                  </a:solidFill>
                  <a:latin typeface="Century" pitchFamily="18" charset="0"/>
                </a:rPr>
                <a:t>технологии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" name="Овал 6"/>
            <p:cNvSpPr/>
            <p:nvPr/>
          </p:nvSpPr>
          <p:spPr>
            <a:xfrm>
              <a:off x="323850" y="1557337"/>
              <a:ext cx="2486080" cy="98377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 smtClean="0">
                <a:solidFill>
                  <a:schemeClr val="tx1"/>
                </a:solidFill>
                <a:latin typeface="Century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smtClean="0">
                  <a:solidFill>
                    <a:schemeClr val="tx1"/>
                  </a:solidFill>
                  <a:latin typeface="Century" pitchFamily="18" charset="0"/>
                </a:rPr>
                <a:t>Дыхательная </a:t>
              </a:r>
              <a:endParaRPr lang="ru-RU" dirty="0">
                <a:solidFill>
                  <a:schemeClr val="tx1"/>
                </a:solidFill>
                <a:latin typeface="Century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  <a:latin typeface="Century" pitchFamily="18" charset="0"/>
                </a:rPr>
                <a:t>гимнастика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793706" y="2901153"/>
              <a:ext cx="2808288" cy="792163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  <a:latin typeface="Century" pitchFamily="18" charset="0"/>
                </a:rPr>
                <a:t>Развитие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  <a:latin typeface="Century" pitchFamily="18" charset="0"/>
                </a:rPr>
                <a:t>общей моторики</a:t>
              </a:r>
            </a:p>
          </p:txBody>
        </p:sp>
        <p:sp>
          <p:nvSpPr>
            <p:cNvPr id="10" name="Овал 9"/>
            <p:cNvSpPr/>
            <p:nvPr/>
          </p:nvSpPr>
          <p:spPr>
            <a:xfrm>
              <a:off x="1038230" y="4119589"/>
              <a:ext cx="3384550" cy="122396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  <a:latin typeface="Century" pitchFamily="18" charset="0"/>
                </a:rPr>
                <a:t>Развитие мелкой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  <a:latin typeface="Century" pitchFamily="18" charset="0"/>
                </a:rPr>
                <a:t>моторики пальцев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  <a:latin typeface="Century" pitchFamily="18" charset="0"/>
                </a:rPr>
                <a:t>рук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6084888" y="2852738"/>
              <a:ext cx="2808287" cy="8636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  <a:latin typeface="Century" pitchFamily="18" charset="0"/>
                </a:rPr>
                <a:t>Массаж и </a:t>
              </a:r>
              <a:r>
                <a:rPr lang="ru-RU" dirty="0" err="1">
                  <a:solidFill>
                    <a:schemeClr val="tx1"/>
                  </a:solidFill>
                  <a:latin typeface="Century" pitchFamily="18" charset="0"/>
                </a:rPr>
                <a:t>самомассаж</a:t>
              </a:r>
              <a:r>
                <a:rPr lang="ru-RU" dirty="0">
                  <a:solidFill>
                    <a:schemeClr val="tx1"/>
                  </a:solidFill>
                  <a:latin typeface="Century" pitchFamily="18" charset="0"/>
                </a:rPr>
                <a:t> </a:t>
              </a:r>
            </a:p>
          </p:txBody>
        </p:sp>
        <p:sp>
          <p:nvSpPr>
            <p:cNvPr id="13" name="Овал 12"/>
            <p:cNvSpPr/>
            <p:nvPr/>
          </p:nvSpPr>
          <p:spPr>
            <a:xfrm>
              <a:off x="6698362" y="1628775"/>
              <a:ext cx="2121789" cy="576263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  <a:latin typeface="Century" pitchFamily="18" charset="0"/>
                </a:rPr>
                <a:t>Релаксация</a:t>
              </a:r>
            </a:p>
          </p:txBody>
        </p:sp>
        <p:cxnSp>
          <p:nvCxnSpPr>
            <p:cNvPr id="14" name="Прямая соединительная линия 13"/>
            <p:cNvCxnSpPr>
              <a:endCxn id="7" idx="7"/>
            </p:cNvCxnSpPr>
            <p:nvPr/>
          </p:nvCxnSpPr>
          <p:spPr>
            <a:xfrm flipH="1">
              <a:off x="2445852" y="1125538"/>
              <a:ext cx="541824" cy="575869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H="1">
              <a:off x="2843213" y="1196975"/>
              <a:ext cx="865187" cy="1727200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516688" y="1125538"/>
              <a:ext cx="792162" cy="503237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6156325" y="1196975"/>
              <a:ext cx="647700" cy="1655763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>
              <a:endCxn id="12" idx="0"/>
            </p:cNvCxnSpPr>
            <p:nvPr/>
          </p:nvCxnSpPr>
          <p:spPr>
            <a:xfrm>
              <a:off x="5546879" y="1173680"/>
              <a:ext cx="899455" cy="2879601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2249505" y="2505064"/>
              <a:ext cx="3317869" cy="689002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16200000" flipH="1">
              <a:off x="3312319" y="2974182"/>
              <a:ext cx="4167187" cy="647700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Овал 11"/>
            <p:cNvSpPr/>
            <p:nvPr/>
          </p:nvSpPr>
          <p:spPr>
            <a:xfrm>
              <a:off x="4826154" y="4053281"/>
              <a:ext cx="3240360" cy="720849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 smtClean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smtClean="0">
                  <a:solidFill>
                    <a:schemeClr val="tx1"/>
                  </a:solidFill>
                  <a:latin typeface="Century" pitchFamily="18" charset="0"/>
                </a:rPr>
                <a:t>Психогимнастика</a:t>
              </a:r>
              <a:r>
                <a:rPr lang="ru-RU" dirty="0" smtClean="0"/>
                <a:t> </a:t>
              </a:r>
              <a:endParaRPr lang="ru-RU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5000625" y="5214938"/>
              <a:ext cx="2808288" cy="8636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  <a:latin typeface="Century" pitchFamily="18" charset="0"/>
                </a:rPr>
                <a:t>Криотерапия</a:t>
              </a:r>
              <a:r>
                <a:rPr lang="ru-RU" dirty="0"/>
                <a:t> </a:t>
              </a:r>
            </a:p>
          </p:txBody>
        </p:sp>
        <p:sp>
          <p:nvSpPr>
            <p:cNvPr id="8" name="Овал 7"/>
            <p:cNvSpPr/>
            <p:nvPr/>
          </p:nvSpPr>
          <p:spPr>
            <a:xfrm>
              <a:off x="3385994" y="2037057"/>
              <a:ext cx="2879725" cy="79216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 smtClean="0">
                <a:solidFill>
                  <a:schemeClr val="tx1"/>
                </a:solidFill>
                <a:latin typeface="Century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smtClean="0">
                  <a:solidFill>
                    <a:schemeClr val="tx1"/>
                  </a:solidFill>
                  <a:latin typeface="Century" pitchFamily="18" charset="0"/>
                </a:rPr>
                <a:t>Су </a:t>
              </a:r>
              <a:r>
                <a:rPr lang="ru-RU" dirty="0">
                  <a:solidFill>
                    <a:schemeClr val="tx1"/>
                  </a:solidFill>
                  <a:latin typeface="Century" pitchFamily="18" charset="0"/>
                </a:rPr>
                <a:t>– </a:t>
              </a:r>
              <a:r>
                <a:rPr lang="ru-RU" dirty="0" err="1">
                  <a:solidFill>
                    <a:schemeClr val="tx1"/>
                  </a:solidFill>
                  <a:latin typeface="Century" pitchFamily="18" charset="0"/>
                </a:rPr>
                <a:t>Джок</a:t>
              </a:r>
              <a:r>
                <a:rPr lang="ru-RU" dirty="0">
                  <a:solidFill>
                    <a:schemeClr val="tx1"/>
                  </a:solidFill>
                  <a:latin typeface="Century" pitchFamily="18" charset="0"/>
                </a:rPr>
                <a:t> терапия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22" name="Овал 21"/>
          <p:cNvSpPr/>
          <p:nvPr/>
        </p:nvSpPr>
        <p:spPr>
          <a:xfrm>
            <a:off x="1763712" y="5786454"/>
            <a:ext cx="2808288" cy="8636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Century" pitchFamily="18" charset="0"/>
              </a:rPr>
              <a:t>Гимнастика для глаз</a:t>
            </a:r>
            <a:endParaRPr lang="ru-RU" dirty="0">
              <a:solidFill>
                <a:schemeClr val="tx1"/>
              </a:solidFill>
              <a:latin typeface="Century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F:\Модель\2 (2).png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7666570">
            <a:off x="4824666" y="1018241"/>
            <a:ext cx="869611" cy="80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F:\Модель\Безымянный1 - копия (7).png"/>
          <p:cNvPicPr/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9500246">
            <a:off x="2254929" y="5562631"/>
            <a:ext cx="1245074" cy="103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C:\Users\Д с\Desktop\1 (1).png"/>
          <p:cNvPicPr/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286291">
            <a:off x="1403689" y="1642048"/>
            <a:ext cx="1337225" cy="89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C:\Users\Д с\Desktop\1 (7).png"/>
          <p:cNvPicPr/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727278">
            <a:off x="3328455" y="940451"/>
            <a:ext cx="1033523" cy="95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 descr="C:\Users\Д с\Desktop\1 (6).png"/>
          <p:cNvPicPr/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447918">
            <a:off x="2276623" y="1196169"/>
            <a:ext cx="1175737" cy="83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F:\Модель\2 (8).png"/>
          <p:cNvPicPr/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8335805">
            <a:off x="5588112" y="1093675"/>
            <a:ext cx="1293370" cy="63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F:\Модель\3 (5).png"/>
          <p:cNvPicPr/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00496" y="1785926"/>
            <a:ext cx="1640759" cy="53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E:\Модель\3 (4).png"/>
          <p:cNvPicPr/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00496" y="5143513"/>
            <a:ext cx="157163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E:\Модель\3 (6).png"/>
          <p:cNvPicPr/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7410505">
            <a:off x="5931216" y="4384197"/>
            <a:ext cx="1408625" cy="58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E:\Модель\3 (1).png"/>
          <p:cNvPicPr/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4009892">
            <a:off x="6102667" y="2494441"/>
            <a:ext cx="1342946" cy="64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E:\Модель\3 (2).png"/>
          <p:cNvPicPr/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8416546">
            <a:off x="1884833" y="2472778"/>
            <a:ext cx="1549501" cy="49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E:\Модель\3 (3).png"/>
          <p:cNvPicPr/>
          <p:nvPr/>
        </p:nvPicPr>
        <p:blipFill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4161505">
            <a:off x="2077987" y="4533775"/>
            <a:ext cx="1765100" cy="57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sz="2800" b="1" dirty="0" smtClean="0"/>
              <a:t>Модель </a:t>
            </a:r>
            <a:r>
              <a:rPr lang="ru-RU" sz="2800" b="1" dirty="0" err="1" smtClean="0"/>
              <a:t>здоровьесберегающей</a:t>
            </a:r>
            <a:r>
              <a:rPr lang="ru-RU" sz="2800" b="1" dirty="0" smtClean="0"/>
              <a:t> среды в образовательных учреждениях</a:t>
            </a:r>
            <a:endParaRPr lang="ru-RU" sz="2800" b="1" dirty="0"/>
          </a:p>
        </p:txBody>
      </p:sp>
      <p:grpSp>
        <p:nvGrpSpPr>
          <p:cNvPr id="1026" name="Group 2"/>
          <p:cNvGrpSpPr>
            <a:grpSpLocks noGrp="1"/>
          </p:cNvGrpSpPr>
          <p:nvPr>
            <p:ph idx="1"/>
          </p:nvPr>
        </p:nvGrpSpPr>
        <p:grpSpPr bwMode="auto">
          <a:xfrm>
            <a:off x="3000364" y="2428868"/>
            <a:ext cx="3357554" cy="2500306"/>
            <a:chOff x="5172" y="3795"/>
            <a:chExt cx="6721" cy="5105"/>
          </a:xfrm>
        </p:grpSpPr>
        <p:sp>
          <p:nvSpPr>
            <p:cNvPr id="1027" name="Oval 3"/>
            <p:cNvSpPr>
              <a:spLocks noChangeArrowheads="1"/>
            </p:cNvSpPr>
            <p:nvPr/>
          </p:nvSpPr>
          <p:spPr bwMode="auto">
            <a:xfrm rot="1272634">
              <a:off x="5172" y="4551"/>
              <a:ext cx="2744" cy="118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cs typeface="Arial" pitchFamily="34" charset="0"/>
                </a:rPr>
                <a:t>Родители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" name="Oval 4"/>
            <p:cNvSpPr>
              <a:spLocks noChangeArrowheads="1"/>
            </p:cNvSpPr>
            <p:nvPr/>
          </p:nvSpPr>
          <p:spPr bwMode="auto">
            <a:xfrm rot="1004697">
              <a:off x="8976" y="6834"/>
              <a:ext cx="2917" cy="120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cs typeface="Arial" pitchFamily="34" charset="0"/>
                </a:rPr>
                <a:t>Педагоги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9" name="Oval 5"/>
            <p:cNvSpPr>
              <a:spLocks noChangeArrowheads="1"/>
            </p:cNvSpPr>
            <p:nvPr/>
          </p:nvSpPr>
          <p:spPr bwMode="auto">
            <a:xfrm rot="-1402321">
              <a:off x="9138" y="4507"/>
              <a:ext cx="2755" cy="118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cs typeface="Arial" pitchFamily="34" charset="0"/>
                </a:rPr>
                <a:t>Специалисты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" name="Oval 6"/>
            <p:cNvSpPr>
              <a:spLocks noChangeArrowheads="1"/>
            </p:cNvSpPr>
            <p:nvPr/>
          </p:nvSpPr>
          <p:spPr bwMode="auto">
            <a:xfrm rot="-1275308">
              <a:off x="5172" y="6750"/>
              <a:ext cx="2861" cy="128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cs typeface="Arial" pitchFamily="34" charset="0"/>
                </a:rPr>
                <a:t>Администрация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" name="AutoShape 7"/>
            <p:cNvSpPr>
              <a:spLocks noChangeArrowheads="1"/>
            </p:cNvSpPr>
            <p:nvPr/>
          </p:nvSpPr>
          <p:spPr bwMode="auto">
            <a:xfrm rot="16200000">
              <a:off x="8370" y="2494"/>
              <a:ext cx="866" cy="3468"/>
            </a:xfrm>
            <a:prstGeom prst="curvedLeftArrow">
              <a:avLst>
                <a:gd name="adj1" fmla="val 80092"/>
                <a:gd name="adj2" fmla="val 160185"/>
                <a:gd name="adj3" fmla="val 33333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CCC0D9"/>
                </a:gs>
              </a:gsLst>
              <a:lin ang="5400000" scaled="1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 rot="5580739">
              <a:off x="8131" y="6733"/>
              <a:ext cx="866" cy="3468"/>
            </a:xfrm>
            <a:prstGeom prst="curvedLeftArrow">
              <a:avLst>
                <a:gd name="adj1" fmla="val 80092"/>
                <a:gd name="adj2" fmla="val 160185"/>
                <a:gd name="adj3" fmla="val 33333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CCC0D9"/>
                </a:gs>
              </a:gsLst>
              <a:lin ang="5400000" scaled="1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" name="AutoShape 9"/>
            <p:cNvSpPr>
              <a:spLocks noChangeArrowheads="1"/>
            </p:cNvSpPr>
            <p:nvPr/>
          </p:nvSpPr>
          <p:spPr bwMode="auto">
            <a:xfrm rot="-152644">
              <a:off x="10841" y="5738"/>
              <a:ext cx="866" cy="1286"/>
            </a:xfrm>
            <a:prstGeom prst="curvedLeftArrow">
              <a:avLst>
                <a:gd name="adj1" fmla="val 29700"/>
                <a:gd name="adj2" fmla="val 59400"/>
                <a:gd name="adj3" fmla="val 33333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CCC0D9"/>
                </a:gs>
              </a:gsLst>
              <a:lin ang="5400000" scaled="1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4" name="AutoShape 10"/>
            <p:cNvSpPr>
              <a:spLocks noChangeArrowheads="1"/>
            </p:cNvSpPr>
            <p:nvPr/>
          </p:nvSpPr>
          <p:spPr bwMode="auto">
            <a:xfrm rot="11314517">
              <a:off x="5360" y="5561"/>
              <a:ext cx="866" cy="1286"/>
            </a:xfrm>
            <a:prstGeom prst="curvedLeftArrow">
              <a:avLst>
                <a:gd name="adj1" fmla="val 29700"/>
                <a:gd name="adj2" fmla="val 59400"/>
                <a:gd name="adj3" fmla="val 33333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CCC0D9"/>
                </a:gs>
              </a:gsLst>
              <a:lin ang="5400000" scaled="1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35" name="Oval 11"/>
          <p:cNvSpPr>
            <a:spLocks noChangeArrowheads="1"/>
          </p:cNvSpPr>
          <p:nvPr/>
        </p:nvSpPr>
        <p:spPr bwMode="auto">
          <a:xfrm>
            <a:off x="4214810" y="3286124"/>
            <a:ext cx="857256" cy="64294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Дети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AutoShape 13"/>
          <p:cNvSpPr>
            <a:spLocks noChangeArrowheads="1"/>
          </p:cNvSpPr>
          <p:nvPr/>
        </p:nvSpPr>
        <p:spPr bwMode="auto">
          <a:xfrm rot="15770331">
            <a:off x="2203356" y="3476653"/>
            <a:ext cx="822117" cy="333321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 rot="5400000">
            <a:off x="6402087" y="3527739"/>
            <a:ext cx="714381" cy="37402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9" name="AutoShape 15"/>
          <p:cNvSpPr>
            <a:spLocks noChangeArrowheads="1"/>
          </p:cNvSpPr>
          <p:nvPr/>
        </p:nvSpPr>
        <p:spPr bwMode="auto">
          <a:xfrm rot="20424591">
            <a:off x="3181067" y="1914976"/>
            <a:ext cx="833582" cy="36955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/>
          <p:cNvSpPr>
            <a:spLocks noChangeArrowheads="1"/>
          </p:cNvSpPr>
          <p:nvPr/>
        </p:nvSpPr>
        <p:spPr bwMode="auto">
          <a:xfrm rot="1322179">
            <a:off x="5612693" y="2063038"/>
            <a:ext cx="787508" cy="36955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1" name="AutoShape 17"/>
          <p:cNvSpPr>
            <a:spLocks noChangeArrowheads="1"/>
          </p:cNvSpPr>
          <p:nvPr/>
        </p:nvSpPr>
        <p:spPr bwMode="auto">
          <a:xfrm rot="9348235">
            <a:off x="5475372" y="4979697"/>
            <a:ext cx="674229" cy="36955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auto">
          <a:xfrm rot="12241429">
            <a:off x="3481861" y="5161137"/>
            <a:ext cx="516160" cy="36955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" name="Рисунок 26" descr="F:\Модель\9 (10).png"/>
          <p:cNvPicPr/>
          <p:nvPr/>
        </p:nvPicPr>
        <p:blipFill>
          <a:blip r:embed="rId1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1422498">
            <a:off x="999572" y="2742630"/>
            <a:ext cx="1108591" cy="89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F:\Модель\2 (1).png"/>
          <p:cNvPicPr/>
          <p:nvPr/>
        </p:nvPicPr>
        <p:blipFill>
          <a:blip r:embed="rId15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8213854">
            <a:off x="6583439" y="1355683"/>
            <a:ext cx="995598" cy="90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F:\Модель\9 (4).png"/>
          <p:cNvPicPr/>
          <p:nvPr/>
        </p:nvPicPr>
        <p:blipFill>
          <a:blip r:embed="rId16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785145">
            <a:off x="1010809" y="3834221"/>
            <a:ext cx="1116693" cy="832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F:\Модель\9 (11).png"/>
          <p:cNvPicPr/>
          <p:nvPr/>
        </p:nvPicPr>
        <p:blipFill>
          <a:blip r:embed="rId17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775"/>
          <a:stretch>
            <a:fillRect/>
          </a:stretch>
        </p:blipFill>
        <p:spPr bwMode="auto">
          <a:xfrm rot="20324297">
            <a:off x="1653638" y="4656758"/>
            <a:ext cx="1057563" cy="104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F:\Модель\Безымянный1 - копия (8).png"/>
          <p:cNvPicPr/>
          <p:nvPr/>
        </p:nvPicPr>
        <p:blipFill>
          <a:blip r:embed="rId18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2829" r="5543"/>
          <a:stretch>
            <a:fillRect/>
          </a:stretch>
        </p:blipFill>
        <p:spPr bwMode="auto">
          <a:xfrm rot="18233945">
            <a:off x="3240288" y="5928641"/>
            <a:ext cx="1245530" cy="72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F:\Модель\2 (3).png"/>
          <p:cNvPicPr/>
          <p:nvPr/>
        </p:nvPicPr>
        <p:blipFill>
          <a:blip r:embed="rId19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475451">
            <a:off x="7129776" y="2262171"/>
            <a:ext cx="1046962" cy="85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F:\Модель\2 (7).png"/>
          <p:cNvPicPr/>
          <p:nvPr/>
        </p:nvPicPr>
        <p:blipFill>
          <a:blip r:embed="rId20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699289">
            <a:off x="5772844" y="5730602"/>
            <a:ext cx="1193345" cy="839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F:\Модель\2 (6).png"/>
          <p:cNvPicPr/>
          <p:nvPr/>
        </p:nvPicPr>
        <p:blipFill>
          <a:blip r:embed="rId21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111265">
            <a:off x="6651702" y="5136246"/>
            <a:ext cx="1071134" cy="9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F:\Модель\2 (4).png"/>
          <p:cNvPicPr/>
          <p:nvPr/>
        </p:nvPicPr>
        <p:blipFill>
          <a:blip r:embed="rId2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460133">
            <a:off x="7245372" y="4357695"/>
            <a:ext cx="104140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F:\Модель\2 (5).png"/>
          <p:cNvPicPr/>
          <p:nvPr/>
        </p:nvPicPr>
        <p:blipFill>
          <a:blip r:embed="rId2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81745" y="3286124"/>
            <a:ext cx="1105031" cy="92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00008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</TotalTime>
  <Words>206</Words>
  <Application>Microsoft Office PowerPoint</Application>
  <PresentationFormat>Экран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000084</vt:lpstr>
      <vt:lpstr>Здоровьесберегающая среда как средство оптимизации сопровождения  детей с ОВЗ</vt:lpstr>
      <vt:lpstr>Цель:  создание модели оптимальной здоровьесберегающей среды в образовательных учреждениях </vt:lpstr>
      <vt:lpstr>Слайд 3</vt:lpstr>
      <vt:lpstr>Слайд 4</vt:lpstr>
      <vt:lpstr>Слайд 5</vt:lpstr>
      <vt:lpstr>Слайд 6</vt:lpstr>
      <vt:lpstr>Модель здоровьесберегающей среды в образовательных учреждениях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 С</dc:creator>
  <cp:lastModifiedBy>Яна</cp:lastModifiedBy>
  <cp:revision>15</cp:revision>
  <dcterms:created xsi:type="dcterms:W3CDTF">2016-11-01T05:18:11Z</dcterms:created>
  <dcterms:modified xsi:type="dcterms:W3CDTF">2019-03-31T12:54:16Z</dcterms:modified>
</cp:coreProperties>
</file>